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6"/>
  </p:notesMasterIdLst>
  <p:sldIdLst>
    <p:sldId id="1135" r:id="rId3"/>
    <p:sldId id="1130" r:id="rId4"/>
    <p:sldId id="1137" r:id="rId5"/>
    <p:sldId id="1138" r:id="rId6"/>
    <p:sldId id="1140" r:id="rId7"/>
    <p:sldId id="1143" r:id="rId8"/>
    <p:sldId id="1144" r:id="rId9"/>
    <p:sldId id="1141" r:id="rId10"/>
    <p:sldId id="1145" r:id="rId11"/>
    <p:sldId id="1147" r:id="rId12"/>
    <p:sldId id="1148" r:id="rId13"/>
    <p:sldId id="1149" r:id="rId14"/>
    <p:sldId id="1146" r:id="rId1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81" d="100"/>
          <a:sy n="81" d="100"/>
        </p:scale>
        <p:origin x="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3106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83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49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81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7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945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808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665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704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441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86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SP-250283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Discussion of SA2 TU planning for Rel-20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Andy Bennett</a:t>
            </a:r>
          </a:p>
          <a:p>
            <a:r>
              <a:rPr lang="en-GB" dirty="0" smtClean="0"/>
              <a:t>SA WG2 Chair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53522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TU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552073"/>
            <a:ext cx="11289846" cy="48936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The example below shows a TU plan if there was an approximately 50:50 split between 5G Advanced and 6G (between March 2025 and September 2026)</a:t>
            </a:r>
          </a:p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Note that TEI20 (5G Advanced) is accounted separately</a:t>
            </a:r>
            <a:endParaRPr lang="en-GB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574083"/>
              </p:ext>
            </p:extLst>
          </p:nvPr>
        </p:nvGraphicFramePr>
        <p:xfrm>
          <a:off x="560522" y="3049306"/>
          <a:ext cx="11183943" cy="2582560"/>
        </p:xfrm>
        <a:graphic>
          <a:graphicData uri="http://schemas.openxmlformats.org/drawingml/2006/table">
            <a:tbl>
              <a:tblPr/>
              <a:tblGrid>
                <a:gridCol w="641014">
                  <a:extLst>
                    <a:ext uri="{9D8B030D-6E8A-4147-A177-3AD203B41FA5}">
                      <a16:colId xmlns:a16="http://schemas.microsoft.com/office/drawing/2014/main" val="2502079744"/>
                    </a:ext>
                  </a:extLst>
                </a:gridCol>
                <a:gridCol w="1525451">
                  <a:extLst>
                    <a:ext uri="{9D8B030D-6E8A-4147-A177-3AD203B41FA5}">
                      <a16:colId xmlns:a16="http://schemas.microsoft.com/office/drawing/2014/main" val="2736427142"/>
                    </a:ext>
                  </a:extLst>
                </a:gridCol>
                <a:gridCol w="757316">
                  <a:extLst>
                    <a:ext uri="{9D8B030D-6E8A-4147-A177-3AD203B41FA5}">
                      <a16:colId xmlns:a16="http://schemas.microsoft.com/office/drawing/2014/main" val="3517776250"/>
                    </a:ext>
                  </a:extLst>
                </a:gridCol>
                <a:gridCol w="562578">
                  <a:extLst>
                    <a:ext uri="{9D8B030D-6E8A-4147-A177-3AD203B41FA5}">
                      <a16:colId xmlns:a16="http://schemas.microsoft.com/office/drawing/2014/main" val="814343959"/>
                    </a:ext>
                  </a:extLst>
                </a:gridCol>
                <a:gridCol w="543645">
                  <a:extLst>
                    <a:ext uri="{9D8B030D-6E8A-4147-A177-3AD203B41FA5}">
                      <a16:colId xmlns:a16="http://schemas.microsoft.com/office/drawing/2014/main" val="2288006565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478152351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605632909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1078670128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411587093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4205142840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2394504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1987291768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4274232683"/>
                    </a:ext>
                  </a:extLst>
                </a:gridCol>
                <a:gridCol w="465209">
                  <a:extLst>
                    <a:ext uri="{9D8B030D-6E8A-4147-A177-3AD203B41FA5}">
                      <a16:colId xmlns:a16="http://schemas.microsoft.com/office/drawing/2014/main" val="2319737270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945334942"/>
                    </a:ext>
                  </a:extLst>
                </a:gridCol>
                <a:gridCol w="478732">
                  <a:extLst>
                    <a:ext uri="{9D8B030D-6E8A-4147-A177-3AD203B41FA5}">
                      <a16:colId xmlns:a16="http://schemas.microsoft.com/office/drawing/2014/main" val="102425889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102854962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864668832"/>
                    </a:ext>
                  </a:extLst>
                </a:gridCol>
                <a:gridCol w="497665">
                  <a:extLst>
                    <a:ext uri="{9D8B030D-6E8A-4147-A177-3AD203B41FA5}">
                      <a16:colId xmlns:a16="http://schemas.microsoft.com/office/drawing/2014/main" val="4127435023"/>
                    </a:ext>
                  </a:extLst>
                </a:gridCol>
              </a:tblGrid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128810"/>
                  </a:ext>
                </a:extLst>
              </a:tr>
              <a:tr h="6901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532786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5967040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216072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4823445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489321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377247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maintenance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35337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 SIDs/WIDs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820613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 SID(s)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84852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299105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Submissions for TEI20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info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49674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SIDs/WIDs for Rel-20 (prep)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5666658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SID(s) for Rel-20 (prep)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887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853086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TU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552073"/>
            <a:ext cx="11289846" cy="48936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Shifting 2 TU’s per meeting from 5G Advanced to 6G changes the proportions to around 60% for 6G and 40% for 5G Advanced (excluding TEI20)</a:t>
            </a:r>
            <a:endParaRPr lang="en-GB" sz="20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526269"/>
              </p:ext>
            </p:extLst>
          </p:nvPr>
        </p:nvGraphicFramePr>
        <p:xfrm>
          <a:off x="560522" y="3049305"/>
          <a:ext cx="11183943" cy="2582560"/>
        </p:xfrm>
        <a:graphic>
          <a:graphicData uri="http://schemas.openxmlformats.org/drawingml/2006/table">
            <a:tbl>
              <a:tblPr/>
              <a:tblGrid>
                <a:gridCol w="641014">
                  <a:extLst>
                    <a:ext uri="{9D8B030D-6E8A-4147-A177-3AD203B41FA5}">
                      <a16:colId xmlns:a16="http://schemas.microsoft.com/office/drawing/2014/main" val="249872545"/>
                    </a:ext>
                  </a:extLst>
                </a:gridCol>
                <a:gridCol w="1525451">
                  <a:extLst>
                    <a:ext uri="{9D8B030D-6E8A-4147-A177-3AD203B41FA5}">
                      <a16:colId xmlns:a16="http://schemas.microsoft.com/office/drawing/2014/main" val="3612720509"/>
                    </a:ext>
                  </a:extLst>
                </a:gridCol>
                <a:gridCol w="757316">
                  <a:extLst>
                    <a:ext uri="{9D8B030D-6E8A-4147-A177-3AD203B41FA5}">
                      <a16:colId xmlns:a16="http://schemas.microsoft.com/office/drawing/2014/main" val="962986531"/>
                    </a:ext>
                  </a:extLst>
                </a:gridCol>
                <a:gridCol w="562578">
                  <a:extLst>
                    <a:ext uri="{9D8B030D-6E8A-4147-A177-3AD203B41FA5}">
                      <a16:colId xmlns:a16="http://schemas.microsoft.com/office/drawing/2014/main" val="1744325304"/>
                    </a:ext>
                  </a:extLst>
                </a:gridCol>
                <a:gridCol w="543645">
                  <a:extLst>
                    <a:ext uri="{9D8B030D-6E8A-4147-A177-3AD203B41FA5}">
                      <a16:colId xmlns:a16="http://schemas.microsoft.com/office/drawing/2014/main" val="3552047599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1502348321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130824611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285382807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1776169612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906912604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832461596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767084436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1889065596"/>
                    </a:ext>
                  </a:extLst>
                </a:gridCol>
                <a:gridCol w="465209">
                  <a:extLst>
                    <a:ext uri="{9D8B030D-6E8A-4147-A177-3AD203B41FA5}">
                      <a16:colId xmlns:a16="http://schemas.microsoft.com/office/drawing/2014/main" val="1716351582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048337123"/>
                    </a:ext>
                  </a:extLst>
                </a:gridCol>
                <a:gridCol w="478732">
                  <a:extLst>
                    <a:ext uri="{9D8B030D-6E8A-4147-A177-3AD203B41FA5}">
                      <a16:colId xmlns:a16="http://schemas.microsoft.com/office/drawing/2014/main" val="1508460330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002442812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864373564"/>
                    </a:ext>
                  </a:extLst>
                </a:gridCol>
                <a:gridCol w="497665">
                  <a:extLst>
                    <a:ext uri="{9D8B030D-6E8A-4147-A177-3AD203B41FA5}">
                      <a16:colId xmlns:a16="http://schemas.microsoft.com/office/drawing/2014/main" val="1472688273"/>
                    </a:ext>
                  </a:extLst>
                </a:gridCol>
              </a:tblGrid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801051"/>
                  </a:ext>
                </a:extLst>
              </a:tr>
              <a:tr h="6901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8691723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799196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470973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212544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1554486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443577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maintenance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4857130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 SIDs/WIDs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301654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 SID(s)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100244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090072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Submissions for TEI20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info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89009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SIDs/WIDs for Rel-20 (prep)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49631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SID(s) for Rel-20 (prep)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089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19550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TU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552073"/>
            <a:ext cx="11289846" cy="4893697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 smtClean="0"/>
              <a:t>On the other hand, shifting 2 TU’s per meeting from 6G </a:t>
            </a:r>
            <a:r>
              <a:rPr lang="en-GB" sz="2000" dirty="0"/>
              <a:t>5G Advanced </a:t>
            </a:r>
            <a:r>
              <a:rPr lang="en-GB" sz="2000" dirty="0" smtClean="0"/>
              <a:t>to changes the proportions to around 40% for 6G and 60% for 5G Advanced (excluding TEI20)</a:t>
            </a:r>
            <a:endParaRPr lang="en-GB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245742"/>
              </p:ext>
            </p:extLst>
          </p:nvPr>
        </p:nvGraphicFramePr>
        <p:xfrm>
          <a:off x="560522" y="3049305"/>
          <a:ext cx="11183943" cy="2582560"/>
        </p:xfrm>
        <a:graphic>
          <a:graphicData uri="http://schemas.openxmlformats.org/drawingml/2006/table">
            <a:tbl>
              <a:tblPr/>
              <a:tblGrid>
                <a:gridCol w="641014">
                  <a:extLst>
                    <a:ext uri="{9D8B030D-6E8A-4147-A177-3AD203B41FA5}">
                      <a16:colId xmlns:a16="http://schemas.microsoft.com/office/drawing/2014/main" val="2527519611"/>
                    </a:ext>
                  </a:extLst>
                </a:gridCol>
                <a:gridCol w="1525451">
                  <a:extLst>
                    <a:ext uri="{9D8B030D-6E8A-4147-A177-3AD203B41FA5}">
                      <a16:colId xmlns:a16="http://schemas.microsoft.com/office/drawing/2014/main" val="910139575"/>
                    </a:ext>
                  </a:extLst>
                </a:gridCol>
                <a:gridCol w="757316">
                  <a:extLst>
                    <a:ext uri="{9D8B030D-6E8A-4147-A177-3AD203B41FA5}">
                      <a16:colId xmlns:a16="http://schemas.microsoft.com/office/drawing/2014/main" val="3707517563"/>
                    </a:ext>
                  </a:extLst>
                </a:gridCol>
                <a:gridCol w="562578">
                  <a:extLst>
                    <a:ext uri="{9D8B030D-6E8A-4147-A177-3AD203B41FA5}">
                      <a16:colId xmlns:a16="http://schemas.microsoft.com/office/drawing/2014/main" val="196027510"/>
                    </a:ext>
                  </a:extLst>
                </a:gridCol>
                <a:gridCol w="543645">
                  <a:extLst>
                    <a:ext uri="{9D8B030D-6E8A-4147-A177-3AD203B41FA5}">
                      <a16:colId xmlns:a16="http://schemas.microsoft.com/office/drawing/2014/main" val="12771311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178924256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741264475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848780995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837713173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55099959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81809849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65105317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539348473"/>
                    </a:ext>
                  </a:extLst>
                </a:gridCol>
                <a:gridCol w="465209">
                  <a:extLst>
                    <a:ext uri="{9D8B030D-6E8A-4147-A177-3AD203B41FA5}">
                      <a16:colId xmlns:a16="http://schemas.microsoft.com/office/drawing/2014/main" val="937054216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497158299"/>
                    </a:ext>
                  </a:extLst>
                </a:gridCol>
                <a:gridCol w="478732">
                  <a:extLst>
                    <a:ext uri="{9D8B030D-6E8A-4147-A177-3AD203B41FA5}">
                      <a16:colId xmlns:a16="http://schemas.microsoft.com/office/drawing/2014/main" val="1998602997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2130055426"/>
                    </a:ext>
                  </a:extLst>
                </a:gridCol>
                <a:gridCol w="519303">
                  <a:extLst>
                    <a:ext uri="{9D8B030D-6E8A-4147-A177-3AD203B41FA5}">
                      <a16:colId xmlns:a16="http://schemas.microsoft.com/office/drawing/2014/main" val="3056350514"/>
                    </a:ext>
                  </a:extLst>
                </a:gridCol>
                <a:gridCol w="497665">
                  <a:extLst>
                    <a:ext uri="{9D8B030D-6E8A-4147-A177-3AD203B41FA5}">
                      <a16:colId xmlns:a16="http://schemas.microsoft.com/office/drawing/2014/main" val="641763754"/>
                    </a:ext>
                  </a:extLst>
                </a:gridCol>
              </a:tblGrid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080149"/>
                  </a:ext>
                </a:extLst>
              </a:tr>
              <a:tr h="69019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 (between March 2025 and September 2026)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 #166 AHE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#167 Athens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#168 Goteborg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#169 Fukuoka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India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 complete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 complete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#177 EU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#178 US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complete (TBD)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577609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 count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181664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pre Rel-19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677997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23.5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701879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TU's for Rel-20 (ex TEI20)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819831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 TU's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N/A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447368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maintenance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647127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 SIDs/WIDs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9561080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 SID(s)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79149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20.x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TEI20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945502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Submissions for TEI20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info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7508993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30.7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SIDs/WIDs for Rel-20 (prep)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096105"/>
                  </a:ext>
                </a:extLst>
              </a:tr>
              <a:tr h="13804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30.8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SID(s) for Rel-20 (prep)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120" marR="8120" marT="81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072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22878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Impacts of TU allocation scenarios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9558138"/>
              </p:ext>
            </p:extLst>
          </p:nvPr>
        </p:nvGraphicFramePr>
        <p:xfrm>
          <a:off x="1069437" y="1732058"/>
          <a:ext cx="9840913" cy="267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2933">
                  <a:extLst>
                    <a:ext uri="{9D8B030D-6E8A-4147-A177-3AD203B41FA5}">
                      <a16:colId xmlns:a16="http://schemas.microsoft.com/office/drawing/2014/main" val="3577045274"/>
                    </a:ext>
                  </a:extLst>
                </a:gridCol>
                <a:gridCol w="993484">
                  <a:extLst>
                    <a:ext uri="{9D8B030D-6E8A-4147-A177-3AD203B41FA5}">
                      <a16:colId xmlns:a16="http://schemas.microsoft.com/office/drawing/2014/main" val="3030485348"/>
                    </a:ext>
                  </a:extLst>
                </a:gridCol>
                <a:gridCol w="1385455">
                  <a:extLst>
                    <a:ext uri="{9D8B030D-6E8A-4147-A177-3AD203B41FA5}">
                      <a16:colId xmlns:a16="http://schemas.microsoft.com/office/drawing/2014/main" val="2798357591"/>
                    </a:ext>
                  </a:extLst>
                </a:gridCol>
                <a:gridCol w="862207">
                  <a:extLst>
                    <a:ext uri="{9D8B030D-6E8A-4147-A177-3AD203B41FA5}">
                      <a16:colId xmlns:a16="http://schemas.microsoft.com/office/drawing/2014/main" val="3144493040"/>
                    </a:ext>
                  </a:extLst>
                </a:gridCol>
                <a:gridCol w="1289865">
                  <a:extLst>
                    <a:ext uri="{9D8B030D-6E8A-4147-A177-3AD203B41FA5}">
                      <a16:colId xmlns:a16="http://schemas.microsoft.com/office/drawing/2014/main" val="4026464871"/>
                    </a:ext>
                  </a:extLst>
                </a:gridCol>
                <a:gridCol w="4056969">
                  <a:extLst>
                    <a:ext uri="{9D8B030D-6E8A-4147-A177-3AD203B41FA5}">
                      <a16:colId xmlns:a16="http://schemas.microsoft.com/office/drawing/2014/main" val="149081249"/>
                    </a:ext>
                  </a:extLst>
                </a:gridCol>
              </a:tblGrid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GB" sz="1800" b="1" dirty="0" smtClean="0"/>
                        <a:t>TU allocations between March 2025 and September 2026</a:t>
                      </a:r>
                      <a:endParaRPr lang="en-GB" sz="18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902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6G:5G</a:t>
                      </a:r>
                      <a:r>
                        <a:rPr lang="en-GB" sz="1600" baseline="0" dirty="0" smtClean="0"/>
                        <a:t> Advanced split</a:t>
                      </a:r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TU’s for 6G</a:t>
                      </a:r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TU’s for 6G per meeting</a:t>
                      </a:r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TU’s for 5GA</a:t>
                      </a:r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TU’s for 5GA per meeting</a:t>
                      </a:r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Comments</a:t>
                      </a:r>
                      <a:endParaRPr lang="en-GB" sz="16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535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60:40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8 rising to 14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61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Typically 7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Would allow 2 large and 5 small 5GA items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0075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50:50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73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 rising to 12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Typically 9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Would allow 4 large and 3 small 5GA items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51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40:60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59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 rising to 10</a:t>
                      </a: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Typically 11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Would allow 6 large and 1 small 5GA items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277075"/>
                  </a:ext>
                </a:extLst>
              </a:tr>
              <a:tr h="370840">
                <a:tc gridSpan="6"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In addition</a:t>
                      </a:r>
                      <a:r>
                        <a:rPr lang="en-GB" sz="1600" baseline="0" dirty="0" smtClean="0"/>
                        <a:t> to the above there are 12 TU’s planned for TEI20 items (5G Advanced)</a:t>
                      </a:r>
                      <a:endParaRPr lang="en-GB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00623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69437" y="4553528"/>
            <a:ext cx="100660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Note 1: A large item is assumed to be 12 – 14 TU’s and a small item is assumed to be 7 TU’s (total of study + normative)</a:t>
            </a:r>
          </a:p>
          <a:p>
            <a:r>
              <a:rPr lang="en-GB" sz="1600" dirty="0" smtClean="0"/>
              <a:t>Note 2: Large items will need to start in Q2 to allow sufficient meetings to schedule the work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91559679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TU planning discussion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/>
              <a:t>The main milestones for Rel-20 have mostly been decided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Rel-20 content defined: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5G-Advanced Stage 2 80%: June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5G-Advanced Stage 2 100%: September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/>
              <a:t>6G Study 100%: December 2026 or March 2027 (TBD</a:t>
            </a:r>
            <a:r>
              <a:rPr lang="en-US" sz="2000" dirty="0" smtClean="0"/>
              <a:t>)</a:t>
            </a:r>
            <a:endParaRPr lang="en-US" altLang="en-US" sz="2800" dirty="0" smtClean="0"/>
          </a:p>
          <a:p>
            <a:r>
              <a:rPr lang="en-US" altLang="en-US" sz="2400" dirty="0" smtClean="0"/>
              <a:t>The focus of SA2 TU planning should be on the period March 2025 – September 2026</a:t>
            </a:r>
          </a:p>
          <a:p>
            <a:pPr lvl="1"/>
            <a:r>
              <a:rPr lang="en-US" altLang="en-US" sz="2000" dirty="0" smtClean="0"/>
              <a:t>This covers the time from the earliest possible existence of SA-approved Rel-20 Study or Work Items until the Stage 2 100% complete deadline</a:t>
            </a:r>
          </a:p>
          <a:p>
            <a:r>
              <a:rPr lang="en-GB" altLang="en-US" sz="2400" dirty="0"/>
              <a:t>A possible timeline for 5G-Advanced topics is shown on the next slide</a:t>
            </a:r>
          </a:p>
          <a:p>
            <a:pPr lvl="1"/>
            <a:r>
              <a:rPr lang="en-US" altLang="en-US" sz="2000" dirty="0" smtClean="0"/>
              <a:t>It includes an interim deadline for completion of Rel-20 5G Advanced studies in February 2026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Potential 5G Advanced timeline in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  <a:p>
            <a:pPr>
              <a:lnSpc>
                <a:spcPct val="110000"/>
              </a:lnSpc>
              <a:defRPr/>
            </a:pP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It is important to note that any 5G Advanced study items approved by SA in June would have just 4 meetings until the suggested SA2 study completion target of February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It is important then that larger study + normative items will need to be approved by SA in March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study completion target is required to ensure sufficient number of meetings to complete the normative work (and even so, only gives 3 meetings for this)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 2 100% completion is intended to mean that there are no exceptions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b="1" dirty="0" smtClean="0"/>
              <a:t>This is likely to be a challenge for anything more than a small/medium sized study + work item</a:t>
            </a:r>
          </a:p>
          <a:p>
            <a:pPr>
              <a:lnSpc>
                <a:spcPct val="110000"/>
              </a:lnSpc>
              <a:defRPr/>
            </a:pPr>
            <a:endParaRPr lang="en-US" sz="1968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37968"/>
              </p:ext>
            </p:extLst>
          </p:nvPr>
        </p:nvGraphicFramePr>
        <p:xfrm>
          <a:off x="454619" y="1172484"/>
          <a:ext cx="11183941" cy="2040718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84029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78374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21341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9382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Potential 6G timeline in Rel-20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172485"/>
            <a:ext cx="11289846" cy="527328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shows the meetings available for the 6G study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The timeline extends beyond when the 5G-Advanced work needs to be completed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149600"/>
              </p:ext>
            </p:extLst>
          </p:nvPr>
        </p:nvGraphicFramePr>
        <p:xfrm>
          <a:off x="454619" y="2108629"/>
          <a:ext cx="11183941" cy="1440508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418318313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628469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904407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8491307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73234668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05053621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16909740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9706833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435131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8136569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1020595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765565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41554391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5320148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93755257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55444503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9976238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21615659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015540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0947067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065474790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94869465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1677350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16490077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9007829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833210434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428765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 ad hoc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SA2#178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746192"/>
                  </a:ext>
                </a:extLst>
              </a:tr>
              <a:tr h="24008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5938878"/>
                  </a:ext>
                </a:extLst>
              </a:tr>
              <a:tr h="840296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Some SA2 5GA content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Content defined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5GA study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 </a:t>
                      </a:r>
                      <a:b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(TBC)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12933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226885"/>
              </p:ext>
            </p:extLst>
          </p:nvPr>
        </p:nvGraphicFramePr>
        <p:xfrm>
          <a:off x="454619" y="3549137"/>
          <a:ext cx="11183941" cy="360126"/>
        </p:xfrm>
        <a:graphic>
          <a:graphicData uri="http://schemas.openxmlformats.org/drawingml/2006/table">
            <a:tbl>
              <a:tblPr/>
              <a:tblGrid>
                <a:gridCol w="1180416">
                  <a:extLst>
                    <a:ext uri="{9D8B030D-6E8A-4147-A177-3AD203B41FA5}">
                      <a16:colId xmlns:a16="http://schemas.microsoft.com/office/drawing/2014/main" val="108150782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85108293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52923553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344468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55200222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85510882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70771633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8261081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428882199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53050407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75226418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973709235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1500039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482039941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6594576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70012814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93101813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6298050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191554037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601512649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33441748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877624992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976368106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21479713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166746533"/>
                    </a:ext>
                  </a:extLst>
                </a:gridCol>
                <a:gridCol w="400141">
                  <a:extLst>
                    <a:ext uri="{9D8B030D-6E8A-4147-A177-3AD203B41FA5}">
                      <a16:colId xmlns:a16="http://schemas.microsoft.com/office/drawing/2014/main" val="3593836790"/>
                    </a:ext>
                  </a:extLst>
                </a:gridCol>
              </a:tblGrid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study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753026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661977"/>
                  </a:ext>
                </a:extLst>
              </a:tr>
              <a:tr h="12004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5787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78685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Some comments on the previous slide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Rel-20 TU’s include “preparation” time, in other words time required to discuss the draft SIDs and WIDs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6 TU’s expected for this Rel-20 preparation in April and May 2025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 the TU budget that can be allocated to Rel-20 5GA and 6G SIDs and WIDs is </a:t>
            </a:r>
            <a:r>
              <a:rPr lang="en-US" sz="2000" b="1" dirty="0" smtClean="0"/>
              <a:t>156 – 8 </a:t>
            </a:r>
            <a:r>
              <a:rPr lang="en-US" sz="2000" b="1" smtClean="0"/>
              <a:t>= 148 </a:t>
            </a:r>
            <a:r>
              <a:rPr lang="en-US" sz="2000" b="1" dirty="0" smtClean="0"/>
              <a:t>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 Advanced TU planning the TU estimates included in the approved SIDs should show study and normative TU’s as the same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Our experience in Rel-19 again indicates that this should be the approach taken</a:t>
            </a:r>
          </a:p>
        </p:txBody>
      </p:sp>
    </p:spTree>
    <p:extLst>
      <p:ext uri="{BB962C8B-B14F-4D97-AF65-F5344CB8AC3E}">
        <p14:creationId xmlns:p14="http://schemas.microsoft.com/office/powerpoint/2010/main" val="74051424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Some comments on what a TU is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Throughout these capacity planning slides Time Units (TU’s) have been used as the measure, but it is worth pointing out what TU’s actually are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An SA2 meeting is mostly run as three parallel streams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There are typically 4 plenary sessions through the week, including one at the start and one at the end – these are not included in the capacity planning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During Monday to Wednesday </a:t>
            </a:r>
            <a:r>
              <a:rPr lang="en-US" sz="2000" b="1" dirty="0" smtClean="0"/>
              <a:t>12 sessions </a:t>
            </a:r>
            <a:r>
              <a:rPr lang="en-US" sz="2000" dirty="0" smtClean="0"/>
              <a:t>are split into </a:t>
            </a:r>
            <a:r>
              <a:rPr lang="en-US" sz="2000" b="1" dirty="0" smtClean="0"/>
              <a:t>3 parallel streams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Sessions on Thursday and Friday are for revisions and are not counted for release planning purposes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Thus for capacity planning purposes there are </a:t>
            </a:r>
            <a:r>
              <a:rPr lang="en-US" sz="2000" b="1" dirty="0" smtClean="0"/>
              <a:t>12 x 3 = 36 Time Units (TU’s)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If any of the 12 sessions do not run as 3 parallel streams then the number of available TU’s is reduced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/>
              <a:t>1</a:t>
            </a:r>
            <a:r>
              <a:rPr lang="en-US" sz="2000" b="1" dirty="0" smtClean="0"/>
              <a:t> session with a single stream = 3 TU’s</a:t>
            </a:r>
          </a:p>
        </p:txBody>
      </p:sp>
    </p:spTree>
    <p:extLst>
      <p:ext uri="{BB962C8B-B14F-4D97-AF65-F5344CB8AC3E}">
        <p14:creationId xmlns:p14="http://schemas.microsoft.com/office/powerpoint/2010/main" val="29094486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Implications of the previous slide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6343345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Running any topic (</a:t>
            </a:r>
            <a:r>
              <a:rPr lang="en-US" sz="2000" dirty="0" err="1" smtClean="0"/>
              <a:t>eg</a:t>
            </a:r>
            <a:r>
              <a:rPr lang="en-US" sz="2000" dirty="0" smtClean="0"/>
              <a:t> a 5G Advanced study item or 6G study work) as a single stream is </a:t>
            </a:r>
            <a:r>
              <a:rPr lang="en-US" sz="2000" b="1" dirty="0" smtClean="0"/>
              <a:t>very expensive </a:t>
            </a:r>
            <a:r>
              <a:rPr lang="en-US" sz="2000" dirty="0" smtClean="0"/>
              <a:t>from a TU point of view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This means it is essential that pre-Rel-20 maintenance, 5G Advanced and 6G topics are scheduled in parallel streams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An example session plan for a meeting in Q3 is shown on the right (for illustration purposes only)</a:t>
            </a:r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Delegation heads should plan for this </a:t>
            </a:r>
            <a:r>
              <a:rPr lang="en-US" sz="2000" dirty="0" smtClean="0"/>
              <a:t>when assigning delegates to topics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178833"/>
              </p:ext>
            </p:extLst>
          </p:nvPr>
        </p:nvGraphicFramePr>
        <p:xfrm>
          <a:off x="7185888" y="1314655"/>
          <a:ext cx="4292281" cy="5010827"/>
        </p:xfrm>
        <a:graphic>
          <a:graphicData uri="http://schemas.openxmlformats.org/drawingml/2006/table">
            <a:tbl>
              <a:tblPr/>
              <a:tblGrid>
                <a:gridCol w="613183">
                  <a:extLst>
                    <a:ext uri="{9D8B030D-6E8A-4147-A177-3AD203B41FA5}">
                      <a16:colId xmlns:a16="http://schemas.microsoft.com/office/drawing/2014/main" val="1279274498"/>
                    </a:ext>
                  </a:extLst>
                </a:gridCol>
                <a:gridCol w="613183">
                  <a:extLst>
                    <a:ext uri="{9D8B030D-6E8A-4147-A177-3AD203B41FA5}">
                      <a16:colId xmlns:a16="http://schemas.microsoft.com/office/drawing/2014/main" val="3419535956"/>
                    </a:ext>
                  </a:extLst>
                </a:gridCol>
                <a:gridCol w="613183">
                  <a:extLst>
                    <a:ext uri="{9D8B030D-6E8A-4147-A177-3AD203B41FA5}">
                      <a16:colId xmlns:a16="http://schemas.microsoft.com/office/drawing/2014/main" val="1145819818"/>
                    </a:ext>
                  </a:extLst>
                </a:gridCol>
                <a:gridCol w="613183">
                  <a:extLst>
                    <a:ext uri="{9D8B030D-6E8A-4147-A177-3AD203B41FA5}">
                      <a16:colId xmlns:a16="http://schemas.microsoft.com/office/drawing/2014/main" val="4142982725"/>
                    </a:ext>
                  </a:extLst>
                </a:gridCol>
                <a:gridCol w="613183">
                  <a:extLst>
                    <a:ext uri="{9D8B030D-6E8A-4147-A177-3AD203B41FA5}">
                      <a16:colId xmlns:a16="http://schemas.microsoft.com/office/drawing/2014/main" val="243768916"/>
                    </a:ext>
                  </a:extLst>
                </a:gridCol>
                <a:gridCol w="613183">
                  <a:extLst>
                    <a:ext uri="{9D8B030D-6E8A-4147-A177-3AD203B41FA5}">
                      <a16:colId xmlns:a16="http://schemas.microsoft.com/office/drawing/2014/main" val="2654006268"/>
                    </a:ext>
                  </a:extLst>
                </a:gridCol>
                <a:gridCol w="613183">
                  <a:extLst>
                    <a:ext uri="{9D8B030D-6E8A-4147-A177-3AD203B41FA5}">
                      <a16:colId xmlns:a16="http://schemas.microsoft.com/office/drawing/2014/main" val="56493580"/>
                    </a:ext>
                  </a:extLst>
                </a:gridCol>
              </a:tblGrid>
              <a:tr h="520547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 2025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Possible example session plan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941393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Thur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494693"/>
                  </a:ext>
                </a:extLst>
              </a:tr>
              <a:tr h="144596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Q0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0164103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3102557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110754"/>
                  </a:ext>
                </a:extLst>
              </a:tr>
              <a:tr h="144596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Q1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Opening plenary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0221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666197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6335918"/>
                  </a:ext>
                </a:extLst>
              </a:tr>
              <a:tr h="144596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Q2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460192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823039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504301"/>
                  </a:ext>
                </a:extLst>
              </a:tr>
              <a:tr h="144596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Q3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Closing plenary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656328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601166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144347"/>
                  </a:ext>
                </a:extLst>
              </a:tr>
              <a:tr h="144596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Q4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190484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887511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rev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4419489"/>
                  </a:ext>
                </a:extLst>
              </a:tr>
              <a:tr h="144596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Q5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etc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plan,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2529363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5836009"/>
                  </a:ext>
                </a:extLst>
              </a:tr>
              <a:tr h="144596">
                <a:tc vMerge="1"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605526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44717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595895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063159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2253115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257361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876782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682328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357799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Pre-Rel-19 Maintenance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731289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Maintenance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975445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5GA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475387"/>
                  </a:ext>
                </a:extLst>
              </a:tr>
              <a:tr h="144596">
                <a:tc>
                  <a:txBody>
                    <a:bodyPr/>
                    <a:lstStyle/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6G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646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08100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Different time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There has been discussion of how the TU budget in Rel-20 should be divided between 5G Advanced and 6G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analysis here looks only at the period from March 2025 to September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Some planning assumptions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9</a:t>
            </a:r>
            <a:r>
              <a:rPr lang="en-US" sz="1800" dirty="0" smtClean="0"/>
              <a:t> ordinary meetings in this period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148 TU’s available for SI/WI TU budgets (excludes TU’s for SID/WID discussion during meetings)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 Advanced studies complete </a:t>
            </a:r>
            <a:r>
              <a:rPr lang="en-US" sz="1800" b="1" dirty="0" smtClean="0"/>
              <a:t>latest</a:t>
            </a:r>
            <a:r>
              <a:rPr lang="en-US" sz="1800" dirty="0" smtClean="0"/>
              <a:t> by March 2026 (gives 3 meetings for normative work)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Maximum 2 TU’s per meeting per item for 5G Advanced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 TU’s  = Normative TU’s for 5G Advanced items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Maximum TU’s for a 5G Advanced item = 14 (7 study + 7 normative)</a:t>
            </a:r>
          </a:p>
        </p:txBody>
      </p:sp>
    </p:spTree>
    <p:extLst>
      <p:ext uri="{BB962C8B-B14F-4D97-AF65-F5344CB8AC3E}">
        <p14:creationId xmlns:p14="http://schemas.microsoft.com/office/powerpoint/2010/main" val="363934909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Different time split scenarios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14655"/>
            <a:ext cx="9840264" cy="5131116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 following slides show different scenarios for how the TU budgets would look for different percentages allocated between March 2025 and September 2026</a:t>
            </a:r>
            <a:endParaRPr lang="en-US" sz="1800" dirty="0" smtClean="0"/>
          </a:p>
          <a:p>
            <a:pPr>
              <a:lnSpc>
                <a:spcPct val="110000"/>
              </a:lnSpc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284323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113961</TotalTime>
  <Words>2860</Words>
  <Application>Microsoft Office PowerPoint</Application>
  <PresentationFormat>Widescreen</PresentationFormat>
  <Paragraphs>1496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Discussion of SA2 TU planning for Rel-20</vt:lpstr>
      <vt:lpstr>SA2 Rel-20 TU planning discussion</vt:lpstr>
      <vt:lpstr>Potential 5G Advanced timeline in Rel-20</vt:lpstr>
      <vt:lpstr>Potential 6G timeline in Rel-20</vt:lpstr>
      <vt:lpstr>Some comments on the previous slide</vt:lpstr>
      <vt:lpstr>Some comments on what a TU is</vt:lpstr>
      <vt:lpstr>Implications of the previous slide</vt:lpstr>
      <vt:lpstr>Different time split scenarios</vt:lpstr>
      <vt:lpstr>Different time split scenarios</vt:lpstr>
      <vt:lpstr>TU split scenarios</vt:lpstr>
      <vt:lpstr>TU split scenarios</vt:lpstr>
      <vt:lpstr>TU split scenarios</vt:lpstr>
      <vt:lpstr>Impacts of TU allocation scenarios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1185</cp:revision>
  <cp:lastPrinted>2023-08-02T08:25:48Z</cp:lastPrinted>
  <dcterms:created xsi:type="dcterms:W3CDTF">2018-05-24T11:49:12Z</dcterms:created>
  <dcterms:modified xsi:type="dcterms:W3CDTF">2025-03-04T14:18:44Z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